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rafik 10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86" y="3068669"/>
            <a:ext cx="2343912" cy="2520696"/>
          </a:xfrm>
          <a:prstGeom prst="rect">
            <a:avLst/>
          </a:prstGeom>
        </p:spPr>
      </p:pic>
      <p:pic>
        <p:nvPicPr>
          <p:cNvPr id="102" name="Grafik 1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2931" flipH="1">
            <a:off x="4749583" y="369743"/>
            <a:ext cx="1834896" cy="2203704"/>
          </a:xfrm>
          <a:prstGeom prst="rect">
            <a:avLst/>
          </a:prstGeom>
        </p:spPr>
      </p:pic>
      <p:pic>
        <p:nvPicPr>
          <p:cNvPr id="105" name="Grafik 1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63" y="3019439"/>
            <a:ext cx="2343912" cy="2520696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63" y="421796"/>
            <a:ext cx="2343912" cy="2520696"/>
          </a:xfrm>
          <a:prstGeom prst="rect">
            <a:avLst/>
          </a:prstGeom>
        </p:spPr>
      </p:pic>
      <p:sp>
        <p:nvSpPr>
          <p:cNvPr id="6" name="Rectangle 89"/>
          <p:cNvSpPr>
            <a:spLocks noChangeArrowheads="1"/>
          </p:cNvSpPr>
          <p:nvPr/>
        </p:nvSpPr>
        <p:spPr bwMode="auto">
          <a:xfrm>
            <a:off x="6654061" y="2941286"/>
            <a:ext cx="7646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Merck C [µM]</a:t>
            </a:r>
            <a:endParaRPr lang="de-DE" altLang="de-DE" sz="1000" dirty="0"/>
          </a:p>
        </p:txBody>
      </p:sp>
      <p:sp>
        <p:nvSpPr>
          <p:cNvPr id="7" name="Freeform 49"/>
          <p:cNvSpPr>
            <a:spLocks/>
          </p:cNvSpPr>
          <p:nvPr/>
        </p:nvSpPr>
        <p:spPr bwMode="auto">
          <a:xfrm>
            <a:off x="985401" y="238729"/>
            <a:ext cx="1238118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ln w="12700">
            <a:solidFill>
              <a:schemeClr val="tx1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1486329" y="98390"/>
            <a:ext cx="2933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101412" y="206332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0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901555" y="20633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322548" y="206332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2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583925" y="206332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3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804579" y="206332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4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035308" y="206332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5768082" y="2777482"/>
            <a:ext cx="3622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Freeform 48"/>
          <p:cNvSpPr>
            <a:spLocks/>
          </p:cNvSpPr>
          <p:nvPr/>
        </p:nvSpPr>
        <p:spPr bwMode="auto">
          <a:xfrm>
            <a:off x="5329949" y="2917821"/>
            <a:ext cx="1165288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459569" y="2885424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8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206612" y="2885424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645789" y="2885424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2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809951" y="2885424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2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6043510" y="2885424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22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6271722" y="2885424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7034096" y="4882897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7034096" y="4475866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6693776" y="2043540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" name="Rectangle 12"/>
          <p:cNvSpPr>
            <a:spLocks noChangeArrowheads="1"/>
          </p:cNvSpPr>
          <p:nvPr/>
        </p:nvSpPr>
        <p:spPr bwMode="auto">
          <a:xfrm>
            <a:off x="6693776" y="1829206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Rectangle 89"/>
          <p:cNvSpPr>
            <a:spLocks noChangeArrowheads="1"/>
          </p:cNvSpPr>
          <p:nvPr/>
        </p:nvSpPr>
        <p:spPr bwMode="auto">
          <a:xfrm>
            <a:off x="6495237" y="319716"/>
            <a:ext cx="7646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Merck C [µM]</a:t>
            </a:r>
            <a:endParaRPr lang="de-DE" altLang="de-DE" sz="1000" dirty="0"/>
          </a:p>
        </p:txBody>
      </p:sp>
      <p:sp>
        <p:nvSpPr>
          <p:cNvPr id="123" name="Rectangle 47"/>
          <p:cNvSpPr>
            <a:spLocks noChangeArrowheads="1"/>
          </p:cNvSpPr>
          <p:nvPr/>
        </p:nvSpPr>
        <p:spPr bwMode="auto">
          <a:xfrm>
            <a:off x="5609258" y="155912"/>
            <a:ext cx="3622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4" name="Freeform 48"/>
          <p:cNvSpPr>
            <a:spLocks/>
          </p:cNvSpPr>
          <p:nvPr/>
        </p:nvSpPr>
        <p:spPr bwMode="auto">
          <a:xfrm>
            <a:off x="5171125" y="296251"/>
            <a:ext cx="1165288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298341" y="263854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26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047788" y="263854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27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484561" y="263854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28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646319" y="263854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2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879878" y="263854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3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6108090" y="263854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31" name="Rectangle 59"/>
          <p:cNvSpPr>
            <a:spLocks noChangeArrowheads="1"/>
          </p:cNvSpPr>
          <p:nvPr/>
        </p:nvSpPr>
        <p:spPr bwMode="auto">
          <a:xfrm>
            <a:off x="4849304" y="460781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2" name="Line 60"/>
          <p:cNvSpPr>
            <a:spLocks noChangeShapeType="1"/>
          </p:cNvSpPr>
          <p:nvPr/>
        </p:nvSpPr>
        <p:spPr bwMode="auto">
          <a:xfrm>
            <a:off x="4966732" y="470015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Rectangle 59"/>
          <p:cNvSpPr>
            <a:spLocks noChangeArrowheads="1"/>
          </p:cNvSpPr>
          <p:nvPr/>
        </p:nvSpPr>
        <p:spPr bwMode="auto">
          <a:xfrm>
            <a:off x="4849304" y="483470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4" name="Line 60"/>
          <p:cNvSpPr>
            <a:spLocks noChangeShapeType="1"/>
          </p:cNvSpPr>
          <p:nvPr/>
        </p:nvSpPr>
        <p:spPr bwMode="auto">
          <a:xfrm>
            <a:off x="4966732" y="492703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tangle 59"/>
          <p:cNvSpPr>
            <a:spLocks noChangeArrowheads="1"/>
          </p:cNvSpPr>
          <p:nvPr/>
        </p:nvSpPr>
        <p:spPr bwMode="auto">
          <a:xfrm>
            <a:off x="4764346" y="437107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6" name="Line 60"/>
          <p:cNvSpPr>
            <a:spLocks noChangeShapeType="1"/>
          </p:cNvSpPr>
          <p:nvPr/>
        </p:nvSpPr>
        <p:spPr bwMode="auto">
          <a:xfrm>
            <a:off x="4966732" y="442830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59"/>
          <p:cNvSpPr>
            <a:spLocks noChangeArrowheads="1"/>
          </p:cNvSpPr>
          <p:nvPr/>
        </p:nvSpPr>
        <p:spPr bwMode="auto">
          <a:xfrm>
            <a:off x="4764346" y="425448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" name="Line 60"/>
          <p:cNvSpPr>
            <a:spLocks noChangeShapeType="1"/>
          </p:cNvSpPr>
          <p:nvPr/>
        </p:nvSpPr>
        <p:spPr bwMode="auto">
          <a:xfrm>
            <a:off x="4966732" y="436111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59"/>
          <p:cNvSpPr>
            <a:spLocks noChangeArrowheads="1"/>
          </p:cNvSpPr>
          <p:nvPr/>
        </p:nvSpPr>
        <p:spPr bwMode="auto">
          <a:xfrm>
            <a:off x="4679386" y="3163697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0" name="Line 60"/>
          <p:cNvSpPr>
            <a:spLocks noChangeShapeType="1"/>
          </p:cNvSpPr>
          <p:nvPr/>
        </p:nvSpPr>
        <p:spPr bwMode="auto">
          <a:xfrm>
            <a:off x="4966732" y="325569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59"/>
          <p:cNvSpPr>
            <a:spLocks noChangeArrowheads="1"/>
          </p:cNvSpPr>
          <p:nvPr/>
        </p:nvSpPr>
        <p:spPr bwMode="auto">
          <a:xfrm>
            <a:off x="4764346" y="336085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42" name="Line 60"/>
          <p:cNvSpPr>
            <a:spLocks noChangeShapeType="1"/>
          </p:cNvSpPr>
          <p:nvPr/>
        </p:nvSpPr>
        <p:spPr bwMode="auto">
          <a:xfrm>
            <a:off x="4966732" y="345285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Line 60"/>
          <p:cNvSpPr>
            <a:spLocks noChangeShapeType="1"/>
          </p:cNvSpPr>
          <p:nvPr/>
        </p:nvSpPr>
        <p:spPr bwMode="auto">
          <a:xfrm>
            <a:off x="4966732" y="363689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59"/>
          <p:cNvSpPr>
            <a:spLocks noChangeArrowheads="1"/>
          </p:cNvSpPr>
          <p:nvPr/>
        </p:nvSpPr>
        <p:spPr bwMode="auto">
          <a:xfrm>
            <a:off x="4764346" y="376356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45" name="Line 60"/>
          <p:cNvSpPr>
            <a:spLocks noChangeShapeType="1"/>
          </p:cNvSpPr>
          <p:nvPr/>
        </p:nvSpPr>
        <p:spPr bwMode="auto">
          <a:xfrm>
            <a:off x="4966732" y="38555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59"/>
          <p:cNvSpPr>
            <a:spLocks noChangeArrowheads="1"/>
          </p:cNvSpPr>
          <p:nvPr/>
        </p:nvSpPr>
        <p:spPr bwMode="auto">
          <a:xfrm>
            <a:off x="4764346" y="392692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7" name="Line 60"/>
          <p:cNvSpPr>
            <a:spLocks noChangeShapeType="1"/>
          </p:cNvSpPr>
          <p:nvPr/>
        </p:nvSpPr>
        <p:spPr bwMode="auto">
          <a:xfrm>
            <a:off x="4966732" y="401892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59"/>
          <p:cNvSpPr>
            <a:spLocks noChangeArrowheads="1"/>
          </p:cNvSpPr>
          <p:nvPr/>
        </p:nvSpPr>
        <p:spPr bwMode="auto">
          <a:xfrm>
            <a:off x="4764346" y="354456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49" name="Rectangle 59"/>
          <p:cNvSpPr>
            <a:spLocks noChangeArrowheads="1"/>
          </p:cNvSpPr>
          <p:nvPr/>
        </p:nvSpPr>
        <p:spPr bwMode="auto">
          <a:xfrm>
            <a:off x="4765269" y="2110034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0" name="Line 60"/>
          <p:cNvSpPr>
            <a:spLocks noChangeShapeType="1"/>
          </p:cNvSpPr>
          <p:nvPr/>
        </p:nvSpPr>
        <p:spPr bwMode="auto">
          <a:xfrm>
            <a:off x="4882697" y="22023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Rectangle 59"/>
          <p:cNvSpPr>
            <a:spLocks noChangeArrowheads="1"/>
          </p:cNvSpPr>
          <p:nvPr/>
        </p:nvSpPr>
        <p:spPr bwMode="auto">
          <a:xfrm>
            <a:off x="4765269" y="233032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2" name="Line 60"/>
          <p:cNvSpPr>
            <a:spLocks noChangeShapeType="1"/>
          </p:cNvSpPr>
          <p:nvPr/>
        </p:nvSpPr>
        <p:spPr bwMode="auto">
          <a:xfrm>
            <a:off x="4882697" y="242265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Rectangle 59"/>
          <p:cNvSpPr>
            <a:spLocks noChangeArrowheads="1"/>
          </p:cNvSpPr>
          <p:nvPr/>
        </p:nvSpPr>
        <p:spPr bwMode="auto">
          <a:xfrm>
            <a:off x="4680311" y="183885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4" name="Line 60"/>
          <p:cNvSpPr>
            <a:spLocks noChangeShapeType="1"/>
          </p:cNvSpPr>
          <p:nvPr/>
        </p:nvSpPr>
        <p:spPr bwMode="auto">
          <a:xfrm>
            <a:off x="4882697" y="189785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59"/>
          <p:cNvSpPr>
            <a:spLocks noChangeArrowheads="1"/>
          </p:cNvSpPr>
          <p:nvPr/>
        </p:nvSpPr>
        <p:spPr bwMode="auto">
          <a:xfrm>
            <a:off x="4680311" y="172226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6" name="Line 60"/>
          <p:cNvSpPr>
            <a:spLocks noChangeShapeType="1"/>
          </p:cNvSpPr>
          <p:nvPr/>
        </p:nvSpPr>
        <p:spPr bwMode="auto">
          <a:xfrm>
            <a:off x="4882697" y="182889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ectangle 59"/>
          <p:cNvSpPr>
            <a:spLocks noChangeArrowheads="1"/>
          </p:cNvSpPr>
          <p:nvPr/>
        </p:nvSpPr>
        <p:spPr bwMode="auto">
          <a:xfrm>
            <a:off x="4595351" y="657122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8" name="Line 60"/>
          <p:cNvSpPr>
            <a:spLocks noChangeShapeType="1"/>
          </p:cNvSpPr>
          <p:nvPr/>
        </p:nvSpPr>
        <p:spPr bwMode="auto">
          <a:xfrm>
            <a:off x="4882697" y="74912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Rectangle 59"/>
          <p:cNvSpPr>
            <a:spLocks noChangeArrowheads="1"/>
          </p:cNvSpPr>
          <p:nvPr/>
        </p:nvSpPr>
        <p:spPr bwMode="auto">
          <a:xfrm>
            <a:off x="4680311" y="85721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60" name="Line 60"/>
          <p:cNvSpPr>
            <a:spLocks noChangeShapeType="1"/>
          </p:cNvSpPr>
          <p:nvPr/>
        </p:nvSpPr>
        <p:spPr bwMode="auto">
          <a:xfrm>
            <a:off x="4882697" y="94921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Line 60"/>
          <p:cNvSpPr>
            <a:spLocks noChangeShapeType="1"/>
          </p:cNvSpPr>
          <p:nvPr/>
        </p:nvSpPr>
        <p:spPr bwMode="auto">
          <a:xfrm>
            <a:off x="4882697" y="112885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Rectangle 59"/>
          <p:cNvSpPr>
            <a:spLocks noChangeArrowheads="1"/>
          </p:cNvSpPr>
          <p:nvPr/>
        </p:nvSpPr>
        <p:spPr bwMode="auto">
          <a:xfrm>
            <a:off x="4680311" y="124673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63" name="Line 60"/>
          <p:cNvSpPr>
            <a:spLocks noChangeShapeType="1"/>
          </p:cNvSpPr>
          <p:nvPr/>
        </p:nvSpPr>
        <p:spPr bwMode="auto">
          <a:xfrm>
            <a:off x="4882697" y="133873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Rectangle 59"/>
          <p:cNvSpPr>
            <a:spLocks noChangeArrowheads="1"/>
          </p:cNvSpPr>
          <p:nvPr/>
        </p:nvSpPr>
        <p:spPr bwMode="auto">
          <a:xfrm>
            <a:off x="4680311" y="143940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5" name="Line 60"/>
          <p:cNvSpPr>
            <a:spLocks noChangeShapeType="1"/>
          </p:cNvSpPr>
          <p:nvPr/>
        </p:nvSpPr>
        <p:spPr bwMode="auto">
          <a:xfrm>
            <a:off x="4882697" y="153140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Rectangle 59"/>
          <p:cNvSpPr>
            <a:spLocks noChangeArrowheads="1"/>
          </p:cNvSpPr>
          <p:nvPr/>
        </p:nvSpPr>
        <p:spPr bwMode="auto">
          <a:xfrm>
            <a:off x="4680311" y="103652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75" name="Rectangle 89"/>
          <p:cNvSpPr>
            <a:spLocks noChangeArrowheads="1"/>
          </p:cNvSpPr>
          <p:nvPr/>
        </p:nvSpPr>
        <p:spPr bwMode="auto">
          <a:xfrm>
            <a:off x="2379594" y="250974"/>
            <a:ext cx="7646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Merck C [µM]</a:t>
            </a:r>
            <a:endParaRPr lang="de-DE" altLang="de-DE" sz="1000" dirty="0"/>
          </a:p>
        </p:txBody>
      </p:sp>
      <p:sp>
        <p:nvSpPr>
          <p:cNvPr id="176" name="Freeform 49"/>
          <p:cNvSpPr>
            <a:spLocks/>
          </p:cNvSpPr>
          <p:nvPr/>
        </p:nvSpPr>
        <p:spPr bwMode="auto">
          <a:xfrm>
            <a:off x="976335" y="3100086"/>
            <a:ext cx="1238118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ln w="12700">
            <a:solidFill>
              <a:schemeClr val="tx1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tangle 50"/>
          <p:cNvSpPr>
            <a:spLocks noChangeArrowheads="1"/>
          </p:cNvSpPr>
          <p:nvPr/>
        </p:nvSpPr>
        <p:spPr bwMode="auto">
          <a:xfrm>
            <a:off x="1477263" y="2959747"/>
            <a:ext cx="2933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8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109932" y="3067689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79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92489" y="30676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8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319344" y="3067689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8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582869" y="3067689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82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815247" y="3067689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83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026242" y="3067689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84" name="Rectangle 89"/>
          <p:cNvSpPr>
            <a:spLocks noChangeArrowheads="1"/>
          </p:cNvSpPr>
          <p:nvPr/>
        </p:nvSpPr>
        <p:spPr bwMode="auto">
          <a:xfrm>
            <a:off x="2358804" y="3112331"/>
            <a:ext cx="7646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Merck C [µM]</a:t>
            </a:r>
            <a:endParaRPr lang="de-DE" altLang="de-DE" sz="1000" dirty="0"/>
          </a:p>
        </p:txBody>
      </p:sp>
      <p:sp>
        <p:nvSpPr>
          <p:cNvPr id="185" name="Rectangle 59"/>
          <p:cNvSpPr>
            <a:spLocks noChangeArrowheads="1"/>
          </p:cNvSpPr>
          <p:nvPr/>
        </p:nvSpPr>
        <p:spPr bwMode="auto">
          <a:xfrm>
            <a:off x="616098" y="238191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6" name="Line 60"/>
          <p:cNvSpPr>
            <a:spLocks noChangeShapeType="1"/>
          </p:cNvSpPr>
          <p:nvPr/>
        </p:nvSpPr>
        <p:spPr bwMode="auto">
          <a:xfrm>
            <a:off x="733526" y="247424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59"/>
          <p:cNvSpPr>
            <a:spLocks noChangeArrowheads="1"/>
          </p:cNvSpPr>
          <p:nvPr/>
        </p:nvSpPr>
        <p:spPr bwMode="auto">
          <a:xfrm>
            <a:off x="616098" y="257289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8" name="Line 60"/>
          <p:cNvSpPr>
            <a:spLocks noChangeShapeType="1"/>
          </p:cNvSpPr>
          <p:nvPr/>
        </p:nvSpPr>
        <p:spPr bwMode="auto">
          <a:xfrm>
            <a:off x="733526" y="266522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59"/>
          <p:cNvSpPr>
            <a:spLocks noChangeArrowheads="1"/>
          </p:cNvSpPr>
          <p:nvPr/>
        </p:nvSpPr>
        <p:spPr bwMode="auto">
          <a:xfrm>
            <a:off x="531140" y="209901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0" name="Line 60"/>
          <p:cNvSpPr>
            <a:spLocks noChangeShapeType="1"/>
          </p:cNvSpPr>
          <p:nvPr/>
        </p:nvSpPr>
        <p:spPr bwMode="auto">
          <a:xfrm>
            <a:off x="733526" y="215800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Rectangle 59"/>
          <p:cNvSpPr>
            <a:spLocks noChangeArrowheads="1"/>
          </p:cNvSpPr>
          <p:nvPr/>
        </p:nvSpPr>
        <p:spPr bwMode="auto">
          <a:xfrm>
            <a:off x="531140" y="198242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2" name="Line 60"/>
          <p:cNvSpPr>
            <a:spLocks noChangeShapeType="1"/>
          </p:cNvSpPr>
          <p:nvPr/>
        </p:nvSpPr>
        <p:spPr bwMode="auto">
          <a:xfrm>
            <a:off x="733526" y="208904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ectangle 59"/>
          <p:cNvSpPr>
            <a:spLocks noChangeArrowheads="1"/>
          </p:cNvSpPr>
          <p:nvPr/>
        </p:nvSpPr>
        <p:spPr bwMode="auto">
          <a:xfrm>
            <a:off x="446180" y="870380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4" name="Line 60"/>
          <p:cNvSpPr>
            <a:spLocks noChangeShapeType="1"/>
          </p:cNvSpPr>
          <p:nvPr/>
        </p:nvSpPr>
        <p:spPr bwMode="auto">
          <a:xfrm>
            <a:off x="733526" y="96237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ectangle 59"/>
          <p:cNvSpPr>
            <a:spLocks noChangeArrowheads="1"/>
          </p:cNvSpPr>
          <p:nvPr/>
        </p:nvSpPr>
        <p:spPr bwMode="auto">
          <a:xfrm>
            <a:off x="531140" y="107047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96" name="Line 60"/>
          <p:cNvSpPr>
            <a:spLocks noChangeShapeType="1"/>
          </p:cNvSpPr>
          <p:nvPr/>
        </p:nvSpPr>
        <p:spPr bwMode="auto">
          <a:xfrm>
            <a:off x="733526" y="116247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Line 60"/>
          <p:cNvSpPr>
            <a:spLocks noChangeShapeType="1"/>
          </p:cNvSpPr>
          <p:nvPr/>
        </p:nvSpPr>
        <p:spPr bwMode="auto">
          <a:xfrm>
            <a:off x="733526" y="135384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59"/>
          <p:cNvSpPr>
            <a:spLocks noChangeArrowheads="1"/>
          </p:cNvSpPr>
          <p:nvPr/>
        </p:nvSpPr>
        <p:spPr bwMode="auto">
          <a:xfrm>
            <a:off x="531140" y="147171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99" name="Line 60"/>
          <p:cNvSpPr>
            <a:spLocks noChangeShapeType="1"/>
          </p:cNvSpPr>
          <p:nvPr/>
        </p:nvSpPr>
        <p:spPr bwMode="auto">
          <a:xfrm>
            <a:off x="733526" y="15637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Rectangle 59"/>
          <p:cNvSpPr>
            <a:spLocks noChangeArrowheads="1"/>
          </p:cNvSpPr>
          <p:nvPr/>
        </p:nvSpPr>
        <p:spPr bwMode="auto">
          <a:xfrm>
            <a:off x="531140" y="166438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1" name="Line 60"/>
          <p:cNvSpPr>
            <a:spLocks noChangeShapeType="1"/>
          </p:cNvSpPr>
          <p:nvPr/>
        </p:nvSpPr>
        <p:spPr bwMode="auto">
          <a:xfrm>
            <a:off x="733526" y="175638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59"/>
          <p:cNvSpPr>
            <a:spLocks noChangeArrowheads="1"/>
          </p:cNvSpPr>
          <p:nvPr/>
        </p:nvSpPr>
        <p:spPr bwMode="auto">
          <a:xfrm>
            <a:off x="531140" y="124978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03" name="Rectangle 59"/>
          <p:cNvSpPr>
            <a:spLocks noChangeArrowheads="1"/>
          </p:cNvSpPr>
          <p:nvPr/>
        </p:nvSpPr>
        <p:spPr bwMode="auto">
          <a:xfrm>
            <a:off x="602025" y="5137314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4" name="Line 60"/>
          <p:cNvSpPr>
            <a:spLocks noChangeShapeType="1"/>
          </p:cNvSpPr>
          <p:nvPr/>
        </p:nvSpPr>
        <p:spPr bwMode="auto">
          <a:xfrm>
            <a:off x="719453" y="522964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59"/>
          <p:cNvSpPr>
            <a:spLocks noChangeArrowheads="1"/>
          </p:cNvSpPr>
          <p:nvPr/>
        </p:nvSpPr>
        <p:spPr bwMode="auto">
          <a:xfrm>
            <a:off x="602025" y="532829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6" name="Line 60"/>
          <p:cNvSpPr>
            <a:spLocks noChangeShapeType="1"/>
          </p:cNvSpPr>
          <p:nvPr/>
        </p:nvSpPr>
        <p:spPr bwMode="auto">
          <a:xfrm>
            <a:off x="719453" y="542062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Rectangle 59"/>
          <p:cNvSpPr>
            <a:spLocks noChangeArrowheads="1"/>
          </p:cNvSpPr>
          <p:nvPr/>
        </p:nvSpPr>
        <p:spPr bwMode="auto">
          <a:xfrm>
            <a:off x="517067" y="491889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8" name="Line 60"/>
          <p:cNvSpPr>
            <a:spLocks noChangeShapeType="1"/>
          </p:cNvSpPr>
          <p:nvPr/>
        </p:nvSpPr>
        <p:spPr bwMode="auto">
          <a:xfrm>
            <a:off x="719453" y="497788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Rectangle 59"/>
          <p:cNvSpPr>
            <a:spLocks noChangeArrowheads="1"/>
          </p:cNvSpPr>
          <p:nvPr/>
        </p:nvSpPr>
        <p:spPr bwMode="auto">
          <a:xfrm>
            <a:off x="517067" y="480230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0" name="Line 60"/>
          <p:cNvSpPr>
            <a:spLocks noChangeShapeType="1"/>
          </p:cNvSpPr>
          <p:nvPr/>
        </p:nvSpPr>
        <p:spPr bwMode="auto">
          <a:xfrm>
            <a:off x="719453" y="490892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Rectangle 59"/>
          <p:cNvSpPr>
            <a:spLocks noChangeArrowheads="1"/>
          </p:cNvSpPr>
          <p:nvPr/>
        </p:nvSpPr>
        <p:spPr bwMode="auto">
          <a:xfrm>
            <a:off x="432107" y="3778194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2" name="Line 60"/>
          <p:cNvSpPr>
            <a:spLocks noChangeShapeType="1"/>
          </p:cNvSpPr>
          <p:nvPr/>
        </p:nvSpPr>
        <p:spPr bwMode="auto">
          <a:xfrm>
            <a:off x="719453" y="387019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Rectangle 59"/>
          <p:cNvSpPr>
            <a:spLocks noChangeArrowheads="1"/>
          </p:cNvSpPr>
          <p:nvPr/>
        </p:nvSpPr>
        <p:spPr bwMode="auto">
          <a:xfrm>
            <a:off x="517067" y="395483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214" name="Line 60"/>
          <p:cNvSpPr>
            <a:spLocks noChangeShapeType="1"/>
          </p:cNvSpPr>
          <p:nvPr/>
        </p:nvSpPr>
        <p:spPr bwMode="auto">
          <a:xfrm>
            <a:off x="719453" y="404683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Line 60"/>
          <p:cNvSpPr>
            <a:spLocks noChangeShapeType="1"/>
          </p:cNvSpPr>
          <p:nvPr/>
        </p:nvSpPr>
        <p:spPr bwMode="auto">
          <a:xfrm>
            <a:off x="719453" y="420303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Rectangle 59"/>
          <p:cNvSpPr>
            <a:spLocks noChangeArrowheads="1"/>
          </p:cNvSpPr>
          <p:nvPr/>
        </p:nvSpPr>
        <p:spPr bwMode="auto">
          <a:xfrm>
            <a:off x="517067" y="432091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217" name="Line 60"/>
          <p:cNvSpPr>
            <a:spLocks noChangeShapeType="1"/>
          </p:cNvSpPr>
          <p:nvPr/>
        </p:nvSpPr>
        <p:spPr bwMode="auto">
          <a:xfrm>
            <a:off x="719453" y="441291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Rectangle 59"/>
          <p:cNvSpPr>
            <a:spLocks noChangeArrowheads="1"/>
          </p:cNvSpPr>
          <p:nvPr/>
        </p:nvSpPr>
        <p:spPr bwMode="auto">
          <a:xfrm>
            <a:off x="517067" y="448426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9" name="Line 60"/>
          <p:cNvSpPr>
            <a:spLocks noChangeShapeType="1"/>
          </p:cNvSpPr>
          <p:nvPr/>
        </p:nvSpPr>
        <p:spPr bwMode="auto">
          <a:xfrm>
            <a:off x="719453" y="457626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Rectangle 59"/>
          <p:cNvSpPr>
            <a:spLocks noChangeArrowheads="1"/>
          </p:cNvSpPr>
          <p:nvPr/>
        </p:nvSpPr>
        <p:spPr bwMode="auto">
          <a:xfrm>
            <a:off x="517067" y="409897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21" name="Rectangle 10"/>
          <p:cNvSpPr>
            <a:spLocks noChangeArrowheads="1"/>
          </p:cNvSpPr>
          <p:nvPr/>
        </p:nvSpPr>
        <p:spPr bwMode="auto">
          <a:xfrm>
            <a:off x="2944143" y="2317713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2" name="Rectangle 12"/>
          <p:cNvSpPr>
            <a:spLocks noChangeArrowheads="1"/>
          </p:cNvSpPr>
          <p:nvPr/>
        </p:nvSpPr>
        <p:spPr bwMode="auto">
          <a:xfrm>
            <a:off x="2944143" y="2103379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3" name="Rectangle 10"/>
          <p:cNvSpPr>
            <a:spLocks noChangeArrowheads="1"/>
          </p:cNvSpPr>
          <p:nvPr/>
        </p:nvSpPr>
        <p:spPr bwMode="auto">
          <a:xfrm>
            <a:off x="2957837" y="5289928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4" name="Rectangle 12"/>
          <p:cNvSpPr>
            <a:spLocks noChangeArrowheads="1"/>
          </p:cNvSpPr>
          <p:nvPr/>
        </p:nvSpPr>
        <p:spPr bwMode="auto">
          <a:xfrm>
            <a:off x="2957837" y="4882897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7" name="Rechteck 166"/>
          <p:cNvSpPr/>
          <p:nvPr/>
        </p:nvSpPr>
        <p:spPr>
          <a:xfrm>
            <a:off x="902601" y="2095639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68" name="Rechteck 167"/>
          <p:cNvSpPr/>
          <p:nvPr/>
        </p:nvSpPr>
        <p:spPr>
          <a:xfrm>
            <a:off x="5062082" y="1809845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69" name="Rechteck 168"/>
          <p:cNvSpPr/>
          <p:nvPr/>
        </p:nvSpPr>
        <p:spPr>
          <a:xfrm>
            <a:off x="894470" y="4853819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70" name="Rechteck 169"/>
          <p:cNvSpPr/>
          <p:nvPr/>
        </p:nvSpPr>
        <p:spPr>
          <a:xfrm>
            <a:off x="5131150" y="4408424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71" name="Textfeld 30"/>
          <p:cNvSpPr txBox="1"/>
          <p:nvPr/>
        </p:nvSpPr>
        <p:spPr>
          <a:xfrm>
            <a:off x="4548420" y="433247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feld 30"/>
          <p:cNvSpPr txBox="1"/>
          <p:nvPr/>
        </p:nvSpPr>
        <p:spPr>
          <a:xfrm>
            <a:off x="4635036" y="2956372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feld 30"/>
          <p:cNvSpPr txBox="1"/>
          <p:nvPr/>
        </p:nvSpPr>
        <p:spPr>
          <a:xfrm>
            <a:off x="396081" y="3559268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feld 30"/>
          <p:cNvSpPr txBox="1"/>
          <p:nvPr/>
        </p:nvSpPr>
        <p:spPr>
          <a:xfrm>
            <a:off x="423045" y="626761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76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10"/>
          <p:cNvSpPr>
            <a:spLocks noChangeArrowheads="1"/>
          </p:cNvSpPr>
          <p:nvPr/>
        </p:nvSpPr>
        <p:spPr bwMode="auto">
          <a:xfrm>
            <a:off x="10173124" y="2900353"/>
            <a:ext cx="97462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(monomer)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6251" y="1124478"/>
            <a:ext cx="3538728" cy="2334768"/>
          </a:xfrm>
          <a:prstGeom prst="rect">
            <a:avLst/>
          </a:prstGeom>
        </p:spPr>
      </p:pic>
      <p:sp>
        <p:nvSpPr>
          <p:cNvPr id="26" name="Rectangle 59"/>
          <p:cNvSpPr>
            <a:spLocks noChangeArrowheads="1"/>
          </p:cNvSpPr>
          <p:nvPr/>
        </p:nvSpPr>
        <p:spPr bwMode="auto">
          <a:xfrm>
            <a:off x="1198344" y="285903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Line 60"/>
          <p:cNvSpPr>
            <a:spLocks noChangeShapeType="1"/>
          </p:cNvSpPr>
          <p:nvPr/>
        </p:nvSpPr>
        <p:spPr bwMode="auto">
          <a:xfrm>
            <a:off x="1400730" y="29497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1198344" y="269946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Line 60"/>
          <p:cNvSpPr>
            <a:spLocks noChangeShapeType="1"/>
          </p:cNvSpPr>
          <p:nvPr/>
        </p:nvSpPr>
        <p:spPr bwMode="auto">
          <a:xfrm>
            <a:off x="1400730" y="280609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1113384" y="114783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>
            <a:off x="1400730" y="12398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59"/>
          <p:cNvSpPr>
            <a:spLocks noChangeArrowheads="1"/>
          </p:cNvSpPr>
          <p:nvPr/>
        </p:nvSpPr>
        <p:spPr bwMode="auto">
          <a:xfrm>
            <a:off x="1198344" y="138260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>
            <a:off x="1400730" y="147460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1400730" y="17035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59"/>
          <p:cNvSpPr>
            <a:spLocks noChangeArrowheads="1"/>
          </p:cNvSpPr>
          <p:nvPr/>
        </p:nvSpPr>
        <p:spPr bwMode="auto">
          <a:xfrm>
            <a:off x="1198344" y="190546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1400730" y="199746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59"/>
          <p:cNvSpPr>
            <a:spLocks noChangeArrowheads="1"/>
          </p:cNvSpPr>
          <p:nvPr/>
        </p:nvSpPr>
        <p:spPr bwMode="auto">
          <a:xfrm>
            <a:off x="1198344" y="214941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8" name="Line 60"/>
          <p:cNvSpPr>
            <a:spLocks noChangeShapeType="1"/>
          </p:cNvSpPr>
          <p:nvPr/>
        </p:nvSpPr>
        <p:spPr bwMode="auto">
          <a:xfrm>
            <a:off x="1400730" y="224141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1198344" y="161124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40" name="Rectangle 55"/>
          <p:cNvSpPr>
            <a:spLocks noChangeArrowheads="1"/>
          </p:cNvSpPr>
          <p:nvPr/>
        </p:nvSpPr>
        <p:spPr bwMode="auto">
          <a:xfrm rot="16200000">
            <a:off x="688173" y="2199529"/>
            <a:ext cx="3494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" name="Rectangle 47"/>
          <p:cNvSpPr>
            <a:spLocks noChangeArrowheads="1"/>
          </p:cNvSpPr>
          <p:nvPr/>
        </p:nvSpPr>
        <p:spPr bwMode="auto">
          <a:xfrm>
            <a:off x="1766309" y="745346"/>
            <a:ext cx="85921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 [µM]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" name="Freeform 48"/>
          <p:cNvSpPr>
            <a:spLocks/>
          </p:cNvSpPr>
          <p:nvPr/>
        </p:nvSpPr>
        <p:spPr bwMode="auto">
          <a:xfrm>
            <a:off x="1655914" y="940882"/>
            <a:ext cx="1062000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754708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68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563670" y="918011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6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926639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095564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295782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2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490661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3" name="Rectangle 47"/>
          <p:cNvSpPr>
            <a:spLocks noChangeArrowheads="1"/>
          </p:cNvSpPr>
          <p:nvPr/>
        </p:nvSpPr>
        <p:spPr bwMode="auto">
          <a:xfrm>
            <a:off x="3143698" y="745346"/>
            <a:ext cx="7646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Merck C [µM]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" name="Freeform 48"/>
          <p:cNvSpPr>
            <a:spLocks/>
          </p:cNvSpPr>
          <p:nvPr/>
        </p:nvSpPr>
        <p:spPr bwMode="auto">
          <a:xfrm>
            <a:off x="2986014" y="940882"/>
            <a:ext cx="1080000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091819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6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900781" y="918011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77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263750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8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432675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632893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8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827772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81" name="Rectangle 10"/>
          <p:cNvSpPr>
            <a:spLocks noChangeArrowheads="1"/>
          </p:cNvSpPr>
          <p:nvPr/>
        </p:nvSpPr>
        <p:spPr bwMode="auto">
          <a:xfrm>
            <a:off x="4527447" y="2711010"/>
            <a:ext cx="97462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(monomer)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15" name="Gruppieren 114"/>
          <p:cNvGrpSpPr/>
          <p:nvPr/>
        </p:nvGrpSpPr>
        <p:grpSpPr>
          <a:xfrm>
            <a:off x="6424452" y="822290"/>
            <a:ext cx="3724211" cy="2702158"/>
            <a:chOff x="6828898" y="3643393"/>
            <a:chExt cx="3724211" cy="2702158"/>
          </a:xfrm>
        </p:grpSpPr>
        <p:pic>
          <p:nvPicPr>
            <p:cNvPr id="82" name="Grafik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014381" y="4010783"/>
              <a:ext cx="3538728" cy="2334768"/>
            </a:xfrm>
            <a:prstGeom prst="rect">
              <a:avLst/>
            </a:prstGeom>
          </p:spPr>
        </p:pic>
        <p:sp>
          <p:nvSpPr>
            <p:cNvPr id="84" name="Rectangle 59"/>
            <p:cNvSpPr>
              <a:spLocks noChangeArrowheads="1"/>
            </p:cNvSpPr>
            <p:nvPr/>
          </p:nvSpPr>
          <p:spPr bwMode="auto">
            <a:xfrm>
              <a:off x="7403220" y="592054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5" name="Line 60"/>
            <p:cNvSpPr>
              <a:spLocks noChangeShapeType="1"/>
            </p:cNvSpPr>
            <p:nvPr/>
          </p:nvSpPr>
          <p:spPr bwMode="auto">
            <a:xfrm>
              <a:off x="7605606" y="601129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Rectangle 59"/>
            <p:cNvSpPr>
              <a:spLocks noChangeArrowheads="1"/>
            </p:cNvSpPr>
            <p:nvPr/>
          </p:nvSpPr>
          <p:spPr bwMode="auto">
            <a:xfrm>
              <a:off x="7403220" y="574339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22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7" name="Line 60"/>
            <p:cNvSpPr>
              <a:spLocks noChangeShapeType="1"/>
            </p:cNvSpPr>
            <p:nvPr/>
          </p:nvSpPr>
          <p:spPr bwMode="auto">
            <a:xfrm>
              <a:off x="7605606" y="585001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Rectangle 59"/>
            <p:cNvSpPr>
              <a:spLocks noChangeArrowheads="1"/>
            </p:cNvSpPr>
            <p:nvPr/>
          </p:nvSpPr>
          <p:spPr bwMode="auto">
            <a:xfrm>
              <a:off x="7318260" y="4297265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148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9" name="Line 60"/>
            <p:cNvSpPr>
              <a:spLocks noChangeShapeType="1"/>
            </p:cNvSpPr>
            <p:nvPr/>
          </p:nvSpPr>
          <p:spPr bwMode="auto">
            <a:xfrm>
              <a:off x="7605606" y="438926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59"/>
            <p:cNvSpPr>
              <a:spLocks noChangeArrowheads="1"/>
            </p:cNvSpPr>
            <p:nvPr/>
          </p:nvSpPr>
          <p:spPr bwMode="auto">
            <a:xfrm>
              <a:off x="7403220" y="453789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98</a:t>
              </a:r>
            </a:p>
          </p:txBody>
        </p:sp>
        <p:sp>
          <p:nvSpPr>
            <p:cNvPr id="91" name="Line 60"/>
            <p:cNvSpPr>
              <a:spLocks noChangeShapeType="1"/>
            </p:cNvSpPr>
            <p:nvPr/>
          </p:nvSpPr>
          <p:spPr bwMode="auto">
            <a:xfrm>
              <a:off x="7605606" y="4629897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Line 60"/>
            <p:cNvSpPr>
              <a:spLocks noChangeShapeType="1"/>
            </p:cNvSpPr>
            <p:nvPr/>
          </p:nvSpPr>
          <p:spPr bwMode="auto">
            <a:xfrm>
              <a:off x="7605606" y="4847148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59"/>
            <p:cNvSpPr>
              <a:spLocks noChangeArrowheads="1"/>
            </p:cNvSpPr>
            <p:nvPr/>
          </p:nvSpPr>
          <p:spPr bwMode="auto">
            <a:xfrm>
              <a:off x="7403220" y="500214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94" name="Line 60"/>
            <p:cNvSpPr>
              <a:spLocks noChangeShapeType="1"/>
            </p:cNvSpPr>
            <p:nvPr/>
          </p:nvSpPr>
          <p:spPr bwMode="auto">
            <a:xfrm>
              <a:off x="7605606" y="5094141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59"/>
            <p:cNvSpPr>
              <a:spLocks noChangeArrowheads="1"/>
            </p:cNvSpPr>
            <p:nvPr/>
          </p:nvSpPr>
          <p:spPr bwMode="auto">
            <a:xfrm>
              <a:off x="7403220" y="5246090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6" name="Line 60"/>
            <p:cNvSpPr>
              <a:spLocks noChangeShapeType="1"/>
            </p:cNvSpPr>
            <p:nvPr/>
          </p:nvSpPr>
          <p:spPr bwMode="auto">
            <a:xfrm>
              <a:off x="7605606" y="5338089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59"/>
            <p:cNvSpPr>
              <a:spLocks noChangeArrowheads="1"/>
            </p:cNvSpPr>
            <p:nvPr/>
          </p:nvSpPr>
          <p:spPr bwMode="auto">
            <a:xfrm>
              <a:off x="7403220" y="4754815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64</a:t>
              </a:r>
            </a:p>
          </p:txBody>
        </p:sp>
        <p:sp>
          <p:nvSpPr>
            <p:cNvPr id="98" name="Rectangle 55"/>
            <p:cNvSpPr>
              <a:spLocks noChangeArrowheads="1"/>
            </p:cNvSpPr>
            <p:nvPr/>
          </p:nvSpPr>
          <p:spPr bwMode="auto">
            <a:xfrm rot="16200000">
              <a:off x="6703222" y="5085834"/>
              <a:ext cx="4360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POPC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9" name="Rectangle 47"/>
            <p:cNvSpPr>
              <a:spLocks noChangeArrowheads="1"/>
            </p:cNvSpPr>
            <p:nvPr/>
          </p:nvSpPr>
          <p:spPr bwMode="auto">
            <a:xfrm>
              <a:off x="8029593" y="3643393"/>
              <a:ext cx="85921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L-685,458 [µM]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0" name="Freeform 48"/>
            <p:cNvSpPr>
              <a:spLocks/>
            </p:cNvSpPr>
            <p:nvPr/>
          </p:nvSpPr>
          <p:spPr bwMode="auto">
            <a:xfrm>
              <a:off x="7919198" y="3838929"/>
              <a:ext cx="1062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017992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2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7826954" y="3816058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03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189923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4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358848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5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559066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6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753945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7" name="Rectangle 47"/>
            <p:cNvSpPr>
              <a:spLocks noChangeArrowheads="1"/>
            </p:cNvSpPr>
            <p:nvPr/>
          </p:nvSpPr>
          <p:spPr bwMode="auto">
            <a:xfrm>
              <a:off x="9406982" y="3643393"/>
              <a:ext cx="7646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Merck C [µM]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8" name="Freeform 48"/>
            <p:cNvSpPr>
              <a:spLocks/>
            </p:cNvSpPr>
            <p:nvPr/>
          </p:nvSpPr>
          <p:spPr bwMode="auto">
            <a:xfrm>
              <a:off x="9249298" y="3838929"/>
              <a:ext cx="1080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355103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0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9164065" y="3816058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11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527034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2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695959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3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896177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4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10091056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</p:grpSp>
      <p:sp>
        <p:nvSpPr>
          <p:cNvPr id="116" name="Rechteck 115"/>
          <p:cNvSpPr/>
          <p:nvPr/>
        </p:nvSpPr>
        <p:spPr>
          <a:xfrm>
            <a:off x="2936984" y="2685052"/>
            <a:ext cx="1216520" cy="1990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17" name="Rechteck 116"/>
          <p:cNvSpPr/>
          <p:nvPr/>
        </p:nvSpPr>
        <p:spPr>
          <a:xfrm>
            <a:off x="8759619" y="2900362"/>
            <a:ext cx="1216520" cy="1990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18" name="Textfeld 30"/>
          <p:cNvSpPr txBox="1"/>
          <p:nvPr/>
        </p:nvSpPr>
        <p:spPr>
          <a:xfrm>
            <a:off x="1087966" y="944625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feld 30"/>
          <p:cNvSpPr txBox="1"/>
          <p:nvPr/>
        </p:nvSpPr>
        <p:spPr>
          <a:xfrm>
            <a:off x="6869571" y="1248441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0"/>
          <p:cNvSpPr>
            <a:spLocks noChangeArrowheads="1"/>
          </p:cNvSpPr>
          <p:nvPr/>
        </p:nvSpPr>
        <p:spPr bwMode="auto">
          <a:xfrm>
            <a:off x="4527447" y="2900362"/>
            <a:ext cx="1606209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degradation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product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4" name="Rectangle 10"/>
          <p:cNvSpPr>
            <a:spLocks noChangeArrowheads="1"/>
          </p:cNvSpPr>
          <p:nvPr/>
        </p:nvSpPr>
        <p:spPr bwMode="auto">
          <a:xfrm>
            <a:off x="10173124" y="3101429"/>
            <a:ext cx="1606209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degradation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product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23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Breitbild</PresentationFormat>
  <Paragraphs>130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17</cp:revision>
  <dcterms:created xsi:type="dcterms:W3CDTF">2022-01-07T11:19:36Z</dcterms:created>
  <dcterms:modified xsi:type="dcterms:W3CDTF">2022-05-03T09:29:38Z</dcterms:modified>
</cp:coreProperties>
</file>